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8"/>
  </p:normalViewPr>
  <p:slideViewPr>
    <p:cSldViewPr snapToGrid="0">
      <p:cViewPr varScale="1">
        <p:scale>
          <a:sx n="141" d="100"/>
          <a:sy n="141" d="100"/>
        </p:scale>
        <p:origin x="80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33348bf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33348bf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39f105165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39f105165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76b9e320b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76b9e320b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32bf682a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32bf682a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76b9e320b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76b9e320b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chemeClr val="dk1"/>
              </a:solidFill>
              <a:highlight>
                <a:srgbClr val="E4E8EE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chemeClr val="dk1"/>
              </a:solidFill>
              <a:highlight>
                <a:srgbClr val="E4E8EE"/>
              </a:highlight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-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high risk for human injury and damage to expensive capital when testing in the real world, especially with unprovened systems. </a:t>
            </a:r>
            <a:endParaRPr sz="1150">
              <a:solidFill>
                <a:schemeClr val="dk1"/>
              </a:solidFill>
              <a:highlight>
                <a:srgbClr val="E4E8EE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32bf682a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32bf682a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718472f0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718472f0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76b9e320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76b9e320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718472f0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718472f0a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76b9e320b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76b9e320b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76b9e320b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76b9e320b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Times New Roman"/>
              <a:buNone/>
              <a:defRPr sz="52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 sz="28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  <a:defRPr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●"/>
              <a:defRPr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○"/>
              <a:defRPr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■"/>
              <a:defRPr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●"/>
              <a:defRPr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○"/>
              <a:defRPr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■"/>
              <a:defRPr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●"/>
              <a:defRPr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○"/>
              <a:defRPr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Times New Roman"/>
              <a:buChar char="■"/>
              <a:defRPr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142450" y="142450"/>
            <a:ext cx="8878800" cy="4810200"/>
          </a:xfrm>
          <a:prstGeom prst="rect">
            <a:avLst/>
          </a:prstGeom>
          <a:noFill/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-12" y="4356288"/>
            <a:ext cx="780300" cy="78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0225" y="4380875"/>
            <a:ext cx="750075" cy="73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/>
          <p:nvPr/>
        </p:nvSpPr>
        <p:spPr>
          <a:xfrm>
            <a:off x="4536175" y="4879787"/>
            <a:ext cx="4607700" cy="2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ENPM661 - Project 5 - Justin Albrecht, Brian Bock, Mahmoud Dahmani</a:t>
            </a:r>
            <a:endParaRPr sz="9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ckw.phys.ncku.edu.tw/public/pub/Notes/GeneralPhysics/Powerpoint/Extra/05/11_0_0_Steering_Theroy.pdf" TargetMode="External"/><Relationship Id="rId3" Type="http://schemas.openxmlformats.org/officeDocument/2006/relationships/hyperlink" Target="https://www.findingtheuniverse.com/tips-for-driving-in-usa/" TargetMode="External"/><Relationship Id="rId7" Type="http://schemas.openxmlformats.org/officeDocument/2006/relationships/hyperlink" Target="https://www.moddb.com/groups/indie-devs/tutorials/how-to-make-a-simple-grass-texture-in-gim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exashillcountry.com/new-study-reminds-us-just-how-important-car-seat-safety-is/20374435_1220598001384173_8571822487193967772_n/" TargetMode="External"/><Relationship Id="rId5" Type="http://schemas.openxmlformats.org/officeDocument/2006/relationships/hyperlink" Target="https://www.siegfriedandjensen.com/blog/understanding-reckless-driving/" TargetMode="External"/><Relationship Id="rId4" Type="http://schemas.openxmlformats.org/officeDocument/2006/relationships/hyperlink" Target="https://cochranfirmphiladelphia.com/wp-content/uploads/2018/06/Untitled-1.png" TargetMode="External"/><Relationship Id="rId9" Type="http://schemas.openxmlformats.org/officeDocument/2006/relationships/hyperlink" Target="http://clipart-library.com/overhead-car-clipart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/>
          <p:nvPr/>
        </p:nvSpPr>
        <p:spPr>
          <a:xfrm>
            <a:off x="5688775" y="4972600"/>
            <a:ext cx="1163700" cy="13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13"/>
          <p:cNvGrpSpPr/>
          <p:nvPr/>
        </p:nvGrpSpPr>
        <p:grpSpPr>
          <a:xfrm rot="-206732">
            <a:off x="5453184" y="-469641"/>
            <a:ext cx="7402816" cy="8376744"/>
            <a:chOff x="4922957" y="-431773"/>
            <a:chExt cx="7402759" cy="8376680"/>
          </a:xfrm>
        </p:grpSpPr>
        <p:grpSp>
          <p:nvGrpSpPr>
            <p:cNvPr id="60" name="Google Shape;60;p13"/>
            <p:cNvGrpSpPr/>
            <p:nvPr/>
          </p:nvGrpSpPr>
          <p:grpSpPr>
            <a:xfrm>
              <a:off x="4922957" y="-431773"/>
              <a:ext cx="7402759" cy="8376680"/>
              <a:chOff x="4922957" y="-431773"/>
              <a:chExt cx="7402759" cy="8376680"/>
            </a:xfrm>
          </p:grpSpPr>
          <p:grpSp>
            <p:nvGrpSpPr>
              <p:cNvPr id="61" name="Google Shape;61;p13"/>
              <p:cNvGrpSpPr/>
              <p:nvPr/>
            </p:nvGrpSpPr>
            <p:grpSpPr>
              <a:xfrm>
                <a:off x="4922957" y="-431773"/>
                <a:ext cx="7402759" cy="8376680"/>
                <a:chOff x="4922957" y="-431773"/>
                <a:chExt cx="7402759" cy="8376680"/>
              </a:xfrm>
            </p:grpSpPr>
            <p:grpSp>
              <p:nvGrpSpPr>
                <p:cNvPr id="62" name="Google Shape;62;p13"/>
                <p:cNvGrpSpPr/>
                <p:nvPr/>
              </p:nvGrpSpPr>
              <p:grpSpPr>
                <a:xfrm rot="389637">
                  <a:off x="5336283" y="-84545"/>
                  <a:ext cx="6576107" cy="7682225"/>
                  <a:chOff x="6245584" y="56810"/>
                  <a:chExt cx="6576000" cy="7682100"/>
                </a:xfrm>
              </p:grpSpPr>
              <p:sp>
                <p:nvSpPr>
                  <p:cNvPr id="63" name="Google Shape;63;p13"/>
                  <p:cNvSpPr/>
                  <p:nvPr/>
                </p:nvSpPr>
                <p:spPr>
                  <a:xfrm rot="1837690">
                    <a:off x="7719621" y="507996"/>
                    <a:ext cx="3627926" cy="6779729"/>
                  </a:xfrm>
                  <a:prstGeom prst="rect">
                    <a:avLst/>
                  </a:prstGeom>
                  <a:solidFill>
                    <a:srgbClr val="434343"/>
                  </a:soli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pic>
                <p:nvPicPr>
                  <p:cNvPr id="64" name="Google Shape;64;p13"/>
                  <p:cNvPicPr preferRelativeResize="0"/>
                  <p:nvPr/>
                </p:nvPicPr>
                <p:blipFill>
                  <a:blip r:embed="rId3">
                    <a:alphaModFix/>
                  </a:blip>
                  <a:stretch>
                    <a:fillRect/>
                  </a:stretch>
                </p:blipFill>
                <p:spPr>
                  <a:xfrm rot="-3547158">
                    <a:off x="7207278" y="3363844"/>
                    <a:ext cx="1597180" cy="7926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cxnSp>
                <p:nvCxnSpPr>
                  <p:cNvPr id="65" name="Google Shape;65;p13"/>
                  <p:cNvCxnSpPr>
                    <a:stCxn id="63" idx="0"/>
                    <a:endCxn id="63" idx="2"/>
                  </p:cNvCxnSpPr>
                  <p:nvPr/>
                </p:nvCxnSpPr>
                <p:spPr>
                  <a:xfrm rot="-182786" flipH="1">
                    <a:off x="7653827" y="1076870"/>
                    <a:ext cx="3759513" cy="5641982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rgbClr val="F1C232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</p:spPr>
              </p:cxnSp>
              <p:pic>
                <p:nvPicPr>
                  <p:cNvPr id="66" name="Google Shape;66;p13"/>
                  <p:cNvPicPr preferRelativeResize="0"/>
                  <p:nvPr/>
                </p:nvPicPr>
                <p:blipFill>
                  <a:blip r:embed="rId4">
                    <a:alphaModFix/>
                  </a:blip>
                  <a:stretch>
                    <a:fillRect/>
                  </a:stretch>
                </p:blipFill>
                <p:spPr>
                  <a:xfrm rot="-3594598">
                    <a:off x="8496800" y="3052075"/>
                    <a:ext cx="1552357" cy="7725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</p:grpSp>
            <p:cxnSp>
              <p:nvCxnSpPr>
                <p:cNvPr id="67" name="Google Shape;67;p13"/>
                <p:cNvCxnSpPr/>
                <p:nvPr/>
              </p:nvCxnSpPr>
              <p:spPr>
                <a:xfrm flipH="1">
                  <a:off x="5854384" y="463120"/>
                  <a:ext cx="4092000" cy="54057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F1C232"/>
                  </a:solidFill>
                  <a:prstDash val="dash"/>
                  <a:round/>
                  <a:headEnd type="none" w="med" len="med"/>
                  <a:tailEnd type="none" w="med" len="med"/>
                </a:ln>
              </p:spPr>
            </p:cxnSp>
          </p:grpSp>
          <p:pic>
            <p:nvPicPr>
              <p:cNvPr id="68" name="Google Shape;68;p1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-3204961">
                <a:off x="6345781" y="4570392"/>
                <a:ext cx="1552383" cy="77251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9" name="Google Shape;69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3100450">
              <a:off x="8237325" y="476476"/>
              <a:ext cx="1598527" cy="792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3100450">
              <a:off x="7989675" y="4134076"/>
              <a:ext cx="1598527" cy="792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1" name="Google Shape;71;p13"/>
          <p:cNvSpPr txBox="1">
            <a:spLocks noGrp="1"/>
          </p:cNvSpPr>
          <p:nvPr>
            <p:ph type="ctrTitle"/>
          </p:nvPr>
        </p:nvSpPr>
        <p:spPr>
          <a:xfrm>
            <a:off x="-290550" y="989325"/>
            <a:ext cx="8520600" cy="224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RRT Path Planning for Self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Driving Cars on a Highway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ENPM661 Project 5 - Spring 2020</a:t>
            </a:r>
            <a:endParaRPr sz="3000"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-290550" y="32736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Justin Albrecht, Brian Bock, Mahmoud Dahmani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[1] National Center for Statistics and Analysis, “2018 Fatal Motor Vehicle Crashes: Overview. (Traffic Safety Facts Research Note. Report No. DOT HS 812 826),” October 2019. [Online]. Available: https://crashstats.nhtsa.dot.gov/Api/Public/ViewPublication/812826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[2] NHTSA, “AUTOMATED DRIVING SYSTEMS 2.0 A Vision for Safety,” September 2017. [Online]. Available: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https://www.nhtsa.gov/sites/nhtsa.dot.gov/files/documents/13069a-ads2.0 090617 v9a tag.pdf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[3] Santok Singh, “Critical reasons for crashes investigated in the National Motor Vehicle Crash Causation Survey. (Traffic Safety Facts Crash Stats. Report No. DOT HS 812 115),” February 2015. [Online]. Available: https://crashstats.nhtsa.dot.gov/Api/Public/ViewPublication/812115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[4] SAE, “Taxonomy and Definitions for Terms Related to On-Road Motor Vehicle Automated Driving Systems J3016 201401,” January 2014. [Online]. Available: https://saemobilus.sae.org/download/?saetkn= 7Ab97uLiFw&amp;method=downloadDocument&amp;contentType=pdf&amp;prodCode=J3016 201806&amp;cid=1000408663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[5] Bureau of Transportation Statistics, “U.S. Passenger-Miles,” 2018. [Online]. Available: https://www.bts.gov/ content/us-passenger-miles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[6] A. Dosovitskiy, G. Ros, F. Codevilla, A. Lopez, and V. Koltun, “CARLA: An open urban driving simulator,” in Proceedings of the 1st Annual Conference on Robot Learning, 2017, pp. 1–16. [Online]. Available: http://proceedings.mlr.press/v78/dosovitskiy17a/dosovitskiy17a.pdf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[7] P. Robbel, M. Maass, R. D. T. M. Meijs, M. Harb, and et al., “Safety first for automated driving,” 2019. [Online]. Available: http://apollo.auto/docment/Safety First for Automated Driving handover to PR.pdf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[8] L. Han, Q. H. Do, and S. Mita, “Unified path planner for parking an autonomous vehicle based on rrt,” in 2011 IEEE International Conference on Robotics and Automation, 2011, pp. 5622–5627.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[9] Y. Wang, D. K. Jha, and Y. Akemi, “A two-stage rrt path planner for automated parking,” in 2017 13th IEEE Conference on Automation Science and Engineering (CASE), 2017, pp. 496–502. [Online]. Available: https://ieeexplore.ieee.org/document/8256153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[10] M. C ́ap, P. Nov ́ak, J. Vokˇr ́ınek, and M. Pˇechouˇcek, “Multi-agent rrt*: Sampling-based cooperative pathfinding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(extended abstract),” 2013.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[11] A. Sintov and A. Shapiro, “Time-based rrt algorithm for rendezvous planning of two dynamic systems,” in 2014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IEEE International Conference on Robotics and Automation (ICRA), 2014, pp. 6745–6750.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[12] D. Dolgov, S. Thrun, M. Montemerlo, and J. Diebel, “Path planning for autonomous vehicles in unknown semi-structured environments,” The International Journal of Robotics Research, vol. 29, no. 5, pp. 485–501, 2010. [Online]. Available: https://doi.org/10.1177/0278364909359210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[13] S. Klemm, J. Oberl ̈ander, A. Hermann, A. Roennau, T. Schamm, J. M. Zollner, and R. Dillmann, “Rrt*- connect: Faster, asymptotically optimal motion planning,” in 2015 IEEE International Conference on Robotics and Biomimetics (ROBIO), 2015, pp. 1670–1677.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[14] I. Noreen, A. Khan, and Z. Habib, “A Comparison of RRT, RRT* and RRT*-Smart Path Planning Algorithms,” IJCSNS International Journal of Computer Science and Network Security, vol. 16, no. 10, October 2016. [Online]. Available: http://222.124.154.59/politala/1.%20Jurusan/Teknik%20Informatika/19.%20e-journal/ Jurnal%20Internasional%20TI/IJCSNS/2016%20Vol.%2016%20No.%2010/20161004 A%20Compar%20ison% 20of%20RRT,%20RRT%20and%20RRT%20-%20Smart%20Path%20Planning%20Algorithms.pdf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[15] ——, “Optimal Path Planning using RRT* based Approaches: A Survey and Future Directions,” (IJACSA) International Journal of Advanced Computer Science and Applications, vol. 7, no. 11, 2016. [Online]. Available: https://pdfs.semanticscholar.org/9c35/2fec7a86c875eec17fc054106414b6914b7d.pdf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[16] S. M. LaValle, Planning Algorithms. Cambridge, U.K.: Cambridge University Press, 2006. [Online]. Available: http://planning.cs.uiuc.edu/</a:t>
            </a: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</a:t>
            </a:r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https://www.findingtheuniverse.com/tips-for-driving-in-usa/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https://cochranfirmphiladelphia.com/wp-content/uploads/2018/06/Untitled-1.png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https://www.siegfriedandjensen.com/blog/understanding-reckless-driving/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https://texashillcountry.com/new-study-reminds-us-just-how-important-car-seat-safety-is/20374435_1220598001384173_8571822487193967772_n/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https://www.moddb.com/groups/indie-devs/tutorials/how-to-make-a-simple-grass-texture-in-gimp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http://ckw.phys.ncku.edu.tw/public/pub/Notes/GeneralPhysics/Powerpoint/Extra/05/11_0_0_Steering_Theroy.pdf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http://clipart-library.com/overhead-car-cliparts.html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- Why Autonomous Cars?</a:t>
            </a:r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5734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 2018, 36,560 people were killed in motor vehicle crashes.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9 out of 10 (94%) serious roadway crashes occur due to human behavior [1] [2] [3]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Humans get distracted, fatigued, angry, and even at our best, have limited FOV and attention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There is significant opportunity for improved safety by phasing out human drivers in favor of autonomously driven cars</a:t>
            </a:r>
            <a:endParaRPr/>
          </a:p>
        </p:txBody>
      </p:sp>
      <p:pic>
        <p:nvPicPr>
          <p:cNvPr id="79" name="Google Shape;7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3025" y="291743"/>
            <a:ext cx="2500413" cy="1667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 rotWithShape="1">
          <a:blip r:embed="rId4">
            <a:alphaModFix/>
          </a:blip>
          <a:srcRect t="31170" b="19517"/>
          <a:stretch/>
        </p:blipFill>
        <p:spPr>
          <a:xfrm>
            <a:off x="3775625" y="3718725"/>
            <a:ext cx="3880000" cy="119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7375" y="2044211"/>
            <a:ext cx="2383024" cy="158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simulation?</a:t>
            </a:r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>
            <a:off x="81775" y="982150"/>
            <a:ext cx="5812800" cy="24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Testing  new  autonomous  vehicle  algorithms  in  the  real  world  can  be  both  expensive  and  dangerous, especially when human-occupied vehicles are nearby.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According to the Bureau  of  Transportation  Statistics,  in  2017,  vehicles  drove over  5.5  million  miles  on  US  highways</a:t>
            </a:r>
            <a:endParaRPr/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816" y="391725"/>
            <a:ext cx="3019484" cy="241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/>
        </p:nvSpPr>
        <p:spPr>
          <a:xfrm>
            <a:off x="83844" y="2912350"/>
            <a:ext cx="86025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-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simulation, any number of cars can be driven through greatly varied situations, offering companies a safe venue to test their algorithms and strategies and train their autonomous driving intelligences [6].  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-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Through simulation, engineers can test, refine, and validate their systems, building confidence for ultimate real world tests. 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1"/>
          </p:nvPr>
        </p:nvSpPr>
        <p:spPr>
          <a:xfrm>
            <a:off x="152400" y="916625"/>
            <a:ext cx="5576100" cy="4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Build out a long road with other cars as obstacles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 RRT to generate a graph navigating from the start to end of the road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 vehicle motion constraints to define action set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Search graph to find optimal path to goal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Update the planner whenever our current plan is not valid (when newly sensed obstacles impact our plan)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Drive the car using the nonholonomic constraints from the start to the goal</a:t>
            </a:r>
            <a:endParaRPr/>
          </a:p>
        </p:txBody>
      </p:sp>
      <p:pic>
        <p:nvPicPr>
          <p:cNvPr id="96" name="Google Shape;96;p16"/>
          <p:cNvPicPr preferRelativeResize="0"/>
          <p:nvPr/>
        </p:nvPicPr>
        <p:blipFill rotWithShape="1">
          <a:blip r:embed="rId3">
            <a:alphaModFix/>
          </a:blip>
          <a:srcRect l="16653" r="13838"/>
          <a:stretch/>
        </p:blipFill>
        <p:spPr>
          <a:xfrm>
            <a:off x="5505594" y="1017725"/>
            <a:ext cx="3504682" cy="283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 Planner</a:t>
            </a:r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311700" y="925875"/>
            <a:ext cx="8520600" cy="3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RRT Algorithm</a:t>
            </a:r>
            <a:endParaRPr b="1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G.init(q_start)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q_sample = G.Random_Configuration(C)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q_near= Nearest(G, q_sample)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q_new =  Stopping_State(q_near, q_sample, distance)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If there exists an obstacle-free motion from q_near to q_new then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graph.add(q_near, q_new)  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Repeat steps 2 through 5 until q_goal is reached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Note</a:t>
            </a:r>
            <a:r>
              <a:rPr lang="en"/>
              <a:t>: q_goal has a 5% sampling probability so that it won’t be sampled every iteration, otherwise the RRT fails and wastes much effort in running into C_obs instead of exploring the space.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 Planner</a:t>
            </a:r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path planner is intended to be fast, and so it just outputs an obstacle-free path without having to worry about the differential constraints.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action planner then takes the path waypoints as inputs and process them to produce an action sequence that satisfies the differential constraints of the car.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Breaking the trajectory planning problem into 2 stages like this enables us to simplify the design of each stage, and therefore we can achieve a very efficient implementation of a motion planner that is suitable for real-time highway driving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Motion</a:t>
            </a:r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car we are modeling is a front wheel steer (FWS), rear wheel drive (RWD), 4 wheeled vehicle utilizing Ackerman steering. </a:t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 rotWithShape="1">
          <a:blip r:embed="rId3">
            <a:alphaModFix/>
          </a:blip>
          <a:srcRect l="4324"/>
          <a:stretch/>
        </p:blipFill>
        <p:spPr>
          <a:xfrm>
            <a:off x="789200" y="1837150"/>
            <a:ext cx="3782800" cy="298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 rotWithShape="1">
          <a:blip r:embed="rId4">
            <a:alphaModFix/>
          </a:blip>
          <a:srcRect l="4370"/>
          <a:stretch/>
        </p:blipFill>
        <p:spPr>
          <a:xfrm>
            <a:off x="4392950" y="1557825"/>
            <a:ext cx="4335924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Course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 rotWithShape="1">
          <a:blip r:embed="rId3">
            <a:alphaModFix/>
          </a:blip>
          <a:srcRect r="50000"/>
          <a:stretch/>
        </p:blipFill>
        <p:spPr>
          <a:xfrm>
            <a:off x="191850" y="1318850"/>
            <a:ext cx="8760285" cy="140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/>
          </a:blip>
          <a:srcRect l="50000"/>
          <a:stretch/>
        </p:blipFill>
        <p:spPr>
          <a:xfrm>
            <a:off x="191850" y="2797825"/>
            <a:ext cx="8760285" cy="140162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 rot="5400000">
            <a:off x="805725" y="1938028"/>
            <a:ext cx="8301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Video</a:t>
            </a:r>
            <a:endParaRPr/>
          </a:p>
        </p:txBody>
      </p:sp>
      <p:pic>
        <p:nvPicPr>
          <p:cNvPr id="2" name="real best run trimmed" descr="real best run trimmed">
            <a:hlinkClick r:id="" action="ppaction://media"/>
            <a:extLst>
              <a:ext uri="{FF2B5EF4-FFF2-40B4-BE49-F238E27FC236}">
                <a16:creationId xmlns:a16="http://schemas.microsoft.com/office/drawing/2014/main" id="{39564C6A-C640-BF46-B2DC-5E80A25C49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8352" y="1124223"/>
            <a:ext cx="7593798" cy="34514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1604</Words>
  <Application>Microsoft Macintosh PowerPoint</Application>
  <PresentationFormat>On-screen Show (16:9)</PresentationFormat>
  <Paragraphs>79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Times New Roman</vt:lpstr>
      <vt:lpstr>Simple Light</vt:lpstr>
      <vt:lpstr>RRT Path Planning for Self  Driving Cars on a Highway ENPM661 Project 5 - Spring 2020</vt:lpstr>
      <vt:lpstr>Introduction - Why Autonomous Cars?</vt:lpstr>
      <vt:lpstr>Why simulation?</vt:lpstr>
      <vt:lpstr>Method</vt:lpstr>
      <vt:lpstr>Path Planner</vt:lpstr>
      <vt:lpstr>Action Planner</vt:lpstr>
      <vt:lpstr>Car Motion</vt:lpstr>
      <vt:lpstr>The Course</vt:lpstr>
      <vt:lpstr>Final Video</vt:lpstr>
      <vt:lpstr>References</vt:lpstr>
      <vt:lpstr>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RRT Path Planning for Self  Driving Cars on a Highway ENPM661 Project 5 - Spring 2020</dc:title>
  <cp:lastModifiedBy>Brian Patrick Bock</cp:lastModifiedBy>
  <cp:revision>1</cp:revision>
  <dcterms:modified xsi:type="dcterms:W3CDTF">2020-05-08T00:28:28Z</dcterms:modified>
</cp:coreProperties>
</file>